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493" r:id="rId5"/>
    <p:sldId id="272" r:id="rId6"/>
    <p:sldId id="490" r:id="rId7"/>
    <p:sldId id="50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39791D-7F32-87D0-BFB2-D3459941E88B}" name="Stephanie Wyatt" initials="SW" userId="S::stephanie.wyatt@groundwork.org.uk::fff0c9e5-7a9d-4d41-bc83-716807b3e203" providerId="AD"/>
  <p188:author id="{40E07291-4E73-6903-98D8-06DC12003FAD}" name="Matt Eves" initials="ME" userId="S::matt.eves@groundwork.org.uk::55351267-147b-4bc9-82a9-4b7efd8d4a3d" providerId="AD"/>
  <p188:author id="{8149CAB2-F5E2-5849-BEAD-E0483E1ED6BB}" name="Stephanie Wyatt" initials="" userId="S::Stephanie.Wyatt@groundwork.org.uk::fff0c9e5-7a9d-4d41-bc83-716807b3e203" providerId="AD"/>
  <p188:author id="{1A7241EC-04AA-7592-5A75-E8C1EEF2A327}" name="Emily Thompson" initials="ET" userId="S::emily.thompson@groundwork.org.uk::fc5a89e5-69da-400c-979c-93127d1a97f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2424"/>
    <a:srgbClr val="FED900"/>
    <a:srgbClr val="138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1696B5-2C37-F372-2D1B-5DF387658BBB}" v="29" dt="2025-11-10T17:02:34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683"/>
  </p:normalViewPr>
  <p:slideViewPr>
    <p:cSldViewPr snapToGrid="0">
      <p:cViewPr varScale="1">
        <p:scale>
          <a:sx n="109" d="100"/>
          <a:sy n="109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e Lock" userId="34f44961-324e-4ee2-8152-3799b4a8e611" providerId="ADAL" clId="{1859B6FB-6368-4EDE-BF2F-B8EBEE745ED0}"/>
    <pc:docChg chg="modSld">
      <pc:chgData name="Sophie Lock" userId="34f44961-324e-4ee2-8152-3799b4a8e611" providerId="ADAL" clId="{1859B6FB-6368-4EDE-BF2F-B8EBEE745ED0}" dt="2025-11-11T08:56:48.838" v="3" actId="1076"/>
      <pc:docMkLst>
        <pc:docMk/>
      </pc:docMkLst>
      <pc:sldChg chg="modSp mod">
        <pc:chgData name="Sophie Lock" userId="34f44961-324e-4ee2-8152-3799b4a8e611" providerId="ADAL" clId="{1859B6FB-6368-4EDE-BF2F-B8EBEE745ED0}" dt="2025-11-11T08:56:48.838" v="3" actId="1076"/>
        <pc:sldMkLst>
          <pc:docMk/>
          <pc:sldMk cId="2532319088" sldId="504"/>
        </pc:sldMkLst>
        <pc:picChg chg="mod">
          <ac:chgData name="Sophie Lock" userId="34f44961-324e-4ee2-8152-3799b4a8e611" providerId="ADAL" clId="{1859B6FB-6368-4EDE-BF2F-B8EBEE745ED0}" dt="2025-11-11T08:56:48.838" v="3" actId="1076"/>
          <ac:picMkLst>
            <pc:docMk/>
            <pc:sldMk cId="2532319088" sldId="504"/>
            <ac:picMk id="2" creationId="{69D9B88B-0266-9F41-45E2-5AD4A8539A4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CDEDF-F499-1E4D-9E8A-B672BD43890E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5B77C8-E2BD-FB4B-8C16-49DDA5E05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04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>
                <a:latin typeface="Calibri" panose="020F0502020204030204" pitchFamily="34" charset="0"/>
              </a:rPr>
              <a:t>Delivering Green Doctor for over 10 years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>
                <a:latin typeface="Calibri" panose="020F0502020204030204" pitchFamily="34" charset="0"/>
              </a:rPr>
              <a:t>UK wide services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>
                <a:latin typeface="Calibri" panose="020F0502020204030204" pitchFamily="34" charset="0"/>
              </a:rPr>
              <a:t>arranging in home advice appointments to identify causes of heat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>
                <a:latin typeface="Calibri" panose="020F0502020204030204" pitchFamily="34" charset="0"/>
              </a:rPr>
              <a:t>Behavioural change advice, in particular prevention of damp, mould and condensation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>
                <a:latin typeface="Calibri" panose="020F0502020204030204" pitchFamily="34" charset="0"/>
              </a:rPr>
              <a:t>offering useful tips for saving energy and water, and support switching energy providers to save money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>
                <a:latin typeface="Calibri" panose="020F0502020204030204" pitchFamily="34" charset="0"/>
              </a:rPr>
              <a:t>help with access to other support, such as emergency heating, government subsidies and grants, advice on energy or water debt.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>
                <a:latin typeface="Calibri" panose="020F0502020204030204" pitchFamily="34" charset="0"/>
              </a:rPr>
              <a:t>Fitting energy-saving measures. As a part of our in-home visits, Green Doctors are equipped to fit small energy-saving measures such as draught excluders and radiator panels. 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B77C8-E2BD-FB4B-8C16-49DDA5E057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7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899D6-24D4-1C42-56A1-30B0A24C9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5A7342-5D5E-A0CB-76CF-BA3B5A3D9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347B2-7804-2CAC-E3C0-82FB57A41D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>
                <a:latin typeface="Calibri" panose="020F0502020204030204" pitchFamily="34" charset="0"/>
              </a:rPr>
              <a:t>Delivering Green Doctor for over 10 years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200">
                <a:latin typeface="Calibri" panose="020F0502020204030204" pitchFamily="34" charset="0"/>
              </a:rPr>
              <a:t>UK wide services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20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>
                <a:latin typeface="Calibri" panose="020F0502020204030204" pitchFamily="34" charset="0"/>
              </a:rPr>
              <a:t>arranging in home advice appointments to identify causes of heat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>
                <a:latin typeface="Calibri" panose="020F0502020204030204" pitchFamily="34" charset="0"/>
              </a:rPr>
              <a:t>Behavioural change advice, in particular prevention of damp, mould and condensation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>
                <a:latin typeface="Calibri" panose="020F0502020204030204" pitchFamily="34" charset="0"/>
              </a:rPr>
              <a:t>offering useful tips for saving energy and water, and support switching energy providers to save money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>
                <a:latin typeface="Calibri" panose="020F0502020204030204" pitchFamily="34" charset="0"/>
              </a:rPr>
              <a:t>help with access to other support, such as emergency heating, government subsidies and grants, advice on energy or water debt.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>
                <a:latin typeface="Calibri" panose="020F0502020204030204" pitchFamily="34" charset="0"/>
              </a:rPr>
              <a:t>Fitting energy-saving measures. As a part of our in-home visits, Green Doctors are equipped to fit small energy-saving measures such as draught excluders and radiator panels. 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91A31-96CC-FC45-1AB6-952F20843E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5B77C8-E2BD-FB4B-8C16-49DDA5E057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75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14578-FCF4-6AA4-F0A0-63FD34D8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8D8E57-B21F-E9A0-D7FA-E14A1D2BD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B33E-50E7-9CBD-6D32-EEC5C7E81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4DE8A-09ED-2CCA-F7C1-0D1C8D49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C9DD6-BC8E-C616-A09F-C2C74FC0C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5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E3E98-9EF0-8F3E-C265-D21F3D779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3AA97E-3909-7DA6-7404-496ECE6A3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42B2D-9508-0717-E72A-CD6B928A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A399C-F5B7-4F63-7442-38B4AEB83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B7057-A8EF-B620-E174-FFA98044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32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15B64E-DFDE-42A7-8EE2-30AC5FCA4A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0AB1B-4C03-F942-875A-A8BCF940A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F3BE9-1C75-1C22-39AC-5189BA660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FB5BE-7630-D2A0-4F9C-A942823CE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A2C51-816C-7DD3-FFDE-D653B0EE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3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C9DD3-FC69-DA34-26B5-3946EA757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94AC5-3F9B-6BDF-F4AA-C2C049463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E111A-BDE3-54F5-787A-E0BA448E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4D670-C3C0-C3E8-C2C1-875E3104B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F496D-92BA-E6E0-E9D3-C268E8070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985F545B-DBC3-34E3-E040-1DA5D992B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1" b="30067"/>
          <a:stretch/>
        </p:blipFill>
        <p:spPr bwMode="auto">
          <a:xfrm>
            <a:off x="8339922" y="484458"/>
            <a:ext cx="3421841" cy="1206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69290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0554-08C1-312C-433B-709037EF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5CC1A-9298-2A14-3771-FD794FF624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AB26E-EE29-A6FE-B862-45B9A44B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033A3-3BCE-18B1-8AEB-13ACE273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0B72-C65D-8E07-4B9C-11680B98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4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4BAD-813D-4CA7-4C59-213EA4FE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1B3BC-BD3B-E7C9-5DF6-A46163EE1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FF61D-C29D-5BC1-D6B0-8B53C2390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D5231E-C47B-833D-BD1A-63320030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F7410-D06A-9026-5ABA-4AA95DE3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850A3-E32D-D15E-DE52-CF2BB4222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12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974B-1534-73B6-DBDC-18BFE6D9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B4A2A-6891-1A20-0EAD-FB9B06482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072B6-6189-FFFC-F3A0-5FE0C603D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77FD74-CC52-CCF1-F7C4-A9572CCD14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9BBE69-3F98-DF96-0786-0B68D30155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8211F-B79F-A97C-4888-E6CD09497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0C4E34-AB10-99E1-3E59-51A6138B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871841-5599-D3E9-ABF6-B0310473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8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9B047-BFB0-EC69-07CD-7FB76CCCA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2DA6CA-198C-8D44-6BB1-62FBC2572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F49E47-F400-CA9F-A6F3-28EA8BBD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739AA2-DAFB-3057-DC1B-6EBD4C2BC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12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9914-4ED6-9BE3-316D-B0B47410E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55907-336E-D391-27BF-25F0AF67F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C16A6-6909-5022-74DE-12B99746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11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0857D-672C-E2BC-BE56-1BA182A58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32611F-73C7-B289-D526-058BB1FC8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65A73-FAC1-4005-FF56-C26121D9B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F3C181-B68A-AAA3-0457-B638A5B6C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205BE-A645-386A-1811-C919658D1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C4AE47-4DA0-0755-6171-24AE1F768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41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635CB-B64F-78CA-6771-73E6D379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CE70E-AB15-FF0F-FF40-BACDCE33C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FF0FA-7830-DE19-ED97-92F2A74B1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59F1E8-046B-A249-8F0D-946B10227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EF37F-D529-C6EB-7F81-1AAD3110E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0157E-5025-02B9-316A-2084DB11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64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2BD8EA-7002-3BFC-72FD-E8F2A90D6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801B5-0573-21D3-91D4-EF60CFA4D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F4F4F-8746-D37B-85C2-167136393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80DC8-FF95-AC4A-ADCF-8B6EFB9B67BD}" type="datetimeFigureOut">
              <a:rPr lang="en-US" smtClean="0"/>
              <a:t>11/10/2025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BA50B-6475-599B-D157-06ED74741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ADE50-4C65-EB8C-BA3E-D0C480440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C2073-8EC2-284F-AF7D-5D5AC1B5935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logo for a company&#10;&#10;Description automatically generated">
            <a:extLst>
              <a:ext uri="{FF2B5EF4-FFF2-40B4-BE49-F238E27FC236}">
                <a16:creationId xmlns:a16="http://schemas.microsoft.com/office/drawing/2014/main" id="{09B55148-07B1-514C-4D52-6D10D7060C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1" b="30067"/>
          <a:stretch/>
        </p:blipFill>
        <p:spPr bwMode="auto">
          <a:xfrm>
            <a:off x="8339922" y="484458"/>
            <a:ext cx="3421841" cy="12062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719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5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_6AQOiNWzg?feature=oembe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up and smiling while another person stands next to a brick building&#10;&#10;Description automatically generated">
            <a:extLst>
              <a:ext uri="{FF2B5EF4-FFF2-40B4-BE49-F238E27FC236}">
                <a16:creationId xmlns:a16="http://schemas.microsoft.com/office/drawing/2014/main" id="{61F6CA43-7E1C-DD62-5977-3273109A9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093" y="0"/>
            <a:ext cx="1028198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6185B-F6A3-7949-49A4-9EBC43E90AD7}"/>
              </a:ext>
            </a:extLst>
          </p:cNvPr>
          <p:cNvSpPr/>
          <p:nvPr/>
        </p:nvSpPr>
        <p:spPr>
          <a:xfrm rot="1507258">
            <a:off x="2372118" y="-1973005"/>
            <a:ext cx="4562281" cy="8780648"/>
          </a:xfrm>
          <a:prstGeom prst="rect">
            <a:avLst/>
          </a:prstGeom>
          <a:solidFill>
            <a:srgbClr val="13873C"/>
          </a:solidFill>
          <a:ln>
            <a:solidFill>
              <a:srgbClr val="1387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B818B5A-EFF8-6C70-60AB-61A346864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901" y="394289"/>
            <a:ext cx="6598024" cy="238760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Lato Black"/>
                <a:ea typeface="Lato Black"/>
                <a:cs typeface="Lato Black"/>
              </a:rPr>
              <a:t>Supporting Communities with Retrofit</a:t>
            </a:r>
            <a:endParaRPr lang="en-US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25100A-3C9B-9641-6E59-1E71C8A14B52}"/>
              </a:ext>
            </a:extLst>
          </p:cNvPr>
          <p:cNvSpPr txBox="1"/>
          <p:nvPr/>
        </p:nvSpPr>
        <p:spPr>
          <a:xfrm>
            <a:off x="329901" y="3106593"/>
            <a:ext cx="5680606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Emily Thompson</a:t>
            </a:r>
          </a:p>
          <a:p>
            <a:r>
              <a:rPr lang="en-US" sz="24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Fuel Poverty &amp; Retrofit Director </a:t>
            </a:r>
          </a:p>
          <a:p>
            <a:r>
              <a:rPr lang="en-US" sz="24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Groundwork</a:t>
            </a:r>
          </a:p>
          <a:p>
            <a:r>
              <a:rPr lang="en-US" sz="2400" dirty="0">
                <a:solidFill>
                  <a:schemeClr val="bg1"/>
                </a:solidFill>
                <a:latin typeface="Lato Light"/>
                <a:ea typeface="Lato Light"/>
                <a:cs typeface="Lato Light"/>
              </a:rPr>
              <a:t>Emily.thompson@groundwork.org.uk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9473DA-00EC-0FAE-432F-5F7EF4500AA4}"/>
              </a:ext>
            </a:extLst>
          </p:cNvPr>
          <p:cNvSpPr/>
          <p:nvPr/>
        </p:nvSpPr>
        <p:spPr>
          <a:xfrm>
            <a:off x="419548" y="5354227"/>
            <a:ext cx="4342023" cy="1223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logo for a company&#10;&#10;Description automatically generated">
            <a:extLst>
              <a:ext uri="{FF2B5EF4-FFF2-40B4-BE49-F238E27FC236}">
                <a16:creationId xmlns:a16="http://schemas.microsoft.com/office/drawing/2014/main" id="{46B9CB7B-BEFC-46F6-193E-52280F067D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1" b="30067"/>
          <a:stretch/>
        </p:blipFill>
        <p:spPr bwMode="auto">
          <a:xfrm>
            <a:off x="1515736" y="5387680"/>
            <a:ext cx="3144819" cy="1108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green triangle with black background&#10;&#10;Description automatically generated">
            <a:extLst>
              <a:ext uri="{FF2B5EF4-FFF2-40B4-BE49-F238E27FC236}">
                <a16:creationId xmlns:a16="http://schemas.microsoft.com/office/drawing/2014/main" id="{3CC0266C-0922-7170-3E3D-4465A90D3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54" y="5547063"/>
            <a:ext cx="906070" cy="81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74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8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screenshot of a video game&#10;&#10;Description automatically generated">
            <a:extLst>
              <a:ext uri="{FF2B5EF4-FFF2-40B4-BE49-F238E27FC236}">
                <a16:creationId xmlns:a16="http://schemas.microsoft.com/office/drawing/2014/main" id="{05AE5CF5-4D5B-53DA-FBEB-41CE49E3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686" y="-1251998"/>
            <a:ext cx="969440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55C5B1-3FDC-B81C-2A7A-0C2FE2760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95" y="208896"/>
            <a:ext cx="5587956" cy="1021909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chemeClr val="bg1"/>
                </a:solidFill>
                <a:latin typeface="Lato Black"/>
                <a:ea typeface="Lato Black"/>
                <a:cs typeface="Lato Black"/>
              </a:rPr>
              <a:t>Green Doctor Energy Advice </a:t>
            </a:r>
            <a:endParaRPr lang="en-US" sz="3600">
              <a:solidFill>
                <a:schemeClr val="bg1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2E39281A-D95B-B29A-781B-256D3AD32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7" r="16667"/>
          <a:stretch/>
        </p:blipFill>
        <p:spPr>
          <a:xfrm>
            <a:off x="420761" y="1502429"/>
            <a:ext cx="2880000" cy="2880000"/>
          </a:xfrm>
          <a:prstGeom prst="ellipse">
            <a:avLst/>
          </a:prstGeom>
          <a:ln w="38100">
            <a:solidFill>
              <a:srgbClr val="FED900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A5C5FE0-4B5D-D3E9-152D-DA85102611EF}"/>
              </a:ext>
            </a:extLst>
          </p:cNvPr>
          <p:cNvGrpSpPr>
            <a:grpSpLocks noChangeAspect="1"/>
          </p:cNvGrpSpPr>
          <p:nvPr/>
        </p:nvGrpSpPr>
        <p:grpSpPr>
          <a:xfrm>
            <a:off x="9127259" y="5888065"/>
            <a:ext cx="2880000" cy="811632"/>
            <a:chOff x="419548" y="5354227"/>
            <a:chExt cx="4342023" cy="12236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663C1B-8372-F87C-BDDC-8CE3B894C958}"/>
                </a:ext>
              </a:extLst>
            </p:cNvPr>
            <p:cNvSpPr/>
            <p:nvPr/>
          </p:nvSpPr>
          <p:spPr>
            <a:xfrm>
              <a:off x="419548" y="5354227"/>
              <a:ext cx="4342023" cy="12236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logo for a company&#10;&#10;Description automatically generated">
              <a:extLst>
                <a:ext uri="{FF2B5EF4-FFF2-40B4-BE49-F238E27FC236}">
                  <a16:creationId xmlns:a16="http://schemas.microsoft.com/office/drawing/2014/main" id="{4D747680-384C-5268-A588-453608859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81" b="30067"/>
            <a:stretch/>
          </p:blipFill>
          <p:spPr bwMode="auto">
            <a:xfrm>
              <a:off x="1515736" y="5387680"/>
              <a:ext cx="3144819" cy="11085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 descr="A green triangle with black background&#10;&#10;Description automatically generated">
              <a:extLst>
                <a:ext uri="{FF2B5EF4-FFF2-40B4-BE49-F238E27FC236}">
                  <a16:creationId xmlns:a16="http://schemas.microsoft.com/office/drawing/2014/main" id="{3536CBA2-EA34-1131-45AB-3E27BFDF7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8554" y="5547063"/>
              <a:ext cx="906070" cy="81832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2183D28-84AD-997C-4A2E-2AA132095D40}"/>
              </a:ext>
            </a:extLst>
          </p:cNvPr>
          <p:cNvSpPr txBox="1"/>
          <p:nvPr/>
        </p:nvSpPr>
        <p:spPr>
          <a:xfrm>
            <a:off x="572795" y="4567095"/>
            <a:ext cx="257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In-home visits switchboard support</a:t>
            </a:r>
            <a:endParaRPr lang="en-GB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8" name="Picture 17" descr="A person pointing at a thermostat&#10;&#10;Description automatically generated">
            <a:extLst>
              <a:ext uri="{FF2B5EF4-FFF2-40B4-BE49-F238E27FC236}">
                <a16:creationId xmlns:a16="http://schemas.microsoft.com/office/drawing/2014/main" id="{14301EF6-67AD-6D60-C083-93AD62694B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52" r="16652"/>
          <a:stretch/>
        </p:blipFill>
        <p:spPr>
          <a:xfrm>
            <a:off x="3415524" y="3102423"/>
            <a:ext cx="2450018" cy="2450018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818801-753C-E1E2-8EE4-88B47D578767}"/>
              </a:ext>
            </a:extLst>
          </p:cNvPr>
          <p:cNvSpPr txBox="1"/>
          <p:nvPr/>
        </p:nvSpPr>
        <p:spPr>
          <a:xfrm>
            <a:off x="3394154" y="5692804"/>
            <a:ext cx="257593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>
                <a:solidFill>
                  <a:schemeClr val="bg1"/>
                </a:solidFill>
                <a:latin typeface="Lato"/>
                <a:ea typeface="Lato"/>
                <a:cs typeface="Lato"/>
              </a:rPr>
              <a:t>Behaviour</a:t>
            </a:r>
            <a:r>
              <a:rPr lang="en-US">
                <a:solidFill>
                  <a:schemeClr val="bg1"/>
                </a:solidFill>
                <a:latin typeface="Lato"/>
                <a:ea typeface="Lato"/>
                <a:cs typeface="Lato"/>
              </a:rPr>
              <a:t> change advice</a:t>
            </a:r>
            <a:endParaRPr lang="en-GB">
              <a:solidFill>
                <a:schemeClr val="bg1"/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21" name="Picture 20" descr="A person opening a door&#10;&#10;Description automatically generated">
            <a:extLst>
              <a:ext uri="{FF2B5EF4-FFF2-40B4-BE49-F238E27FC236}">
                <a16:creationId xmlns:a16="http://schemas.microsoft.com/office/drawing/2014/main" id="{3A8D16F8-7EB9-20C8-A618-6978E3EC0F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650" r="16650"/>
          <a:stretch/>
        </p:blipFill>
        <p:spPr>
          <a:xfrm>
            <a:off x="5754030" y="375030"/>
            <a:ext cx="3261717" cy="3261717"/>
          </a:xfrm>
          <a:prstGeom prst="ellipse">
            <a:avLst/>
          </a:prstGeom>
          <a:ln w="38100">
            <a:solidFill>
              <a:srgbClr val="FED900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AA79866-33A2-A6BF-D999-A4851B09022A}"/>
              </a:ext>
            </a:extLst>
          </p:cNvPr>
          <p:cNvSpPr txBox="1"/>
          <p:nvPr/>
        </p:nvSpPr>
        <p:spPr>
          <a:xfrm>
            <a:off x="6181495" y="3777110"/>
            <a:ext cx="2575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Install small measures</a:t>
            </a:r>
            <a:endParaRPr lang="en-GB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4" name="Picture 23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F4D09221-D20D-EBBF-8976-CFDF54CF1E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648" r="16648"/>
          <a:stretch/>
        </p:blipFill>
        <p:spPr>
          <a:xfrm>
            <a:off x="9015747" y="2139742"/>
            <a:ext cx="2880000" cy="2880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4D3E9A3-611A-BE2B-D192-899EEC32A708}"/>
              </a:ext>
            </a:extLst>
          </p:cNvPr>
          <p:cNvSpPr txBox="1"/>
          <p:nvPr/>
        </p:nvSpPr>
        <p:spPr>
          <a:xfrm>
            <a:off x="9127259" y="5142381"/>
            <a:ext cx="2575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Signposting &amp; wider support</a:t>
            </a:r>
            <a:endParaRPr lang="en-GB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9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886903-996E-1D7C-09F7-66650EBA89F1}"/>
              </a:ext>
            </a:extLst>
          </p:cNvPr>
          <p:cNvSpPr txBox="1"/>
          <p:nvPr/>
        </p:nvSpPr>
        <p:spPr>
          <a:xfrm>
            <a:off x="566173" y="1962706"/>
            <a:ext cx="5999219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Groundwork offer full PAS2035 compliance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Focus on improving the living conditions for the person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Make sure the resident understands the process and feels supported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Access to funding/finance for able to pay clients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Site visits and technical monitoring for PAS and none PAS work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000" b="0" i="0" u="none" strike="noStrike">
                <a:solidFill>
                  <a:srgbClr val="000000"/>
                </a:solidFill>
                <a:effectLst/>
                <a:latin typeface="Arial"/>
                <a:cs typeface="Arial"/>
              </a:rPr>
              <a:t>Trusted provider in the sector providing an impartial view on what is needed</a:t>
            </a:r>
            <a:endParaRPr lang="en-GB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</a:endParaRPr>
          </a:p>
          <a:p>
            <a:endParaRPr lang="en-GB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latin typeface="Calibri" panose="020F0502020204030204" pitchFamily="34" charset="0"/>
            </a:endParaRPr>
          </a:p>
          <a:p>
            <a:pPr marL="342900" indent="-342900">
              <a:buAutoNum type="arabicPeriod"/>
            </a:pPr>
            <a:endParaRPr lang="en-US"/>
          </a:p>
        </p:txBody>
      </p:sp>
      <p:pic>
        <p:nvPicPr>
          <p:cNvPr id="8" name="Picture 7" descr="A diagram of a company's company&#10;&#10;Description automatically generated">
            <a:extLst>
              <a:ext uri="{FF2B5EF4-FFF2-40B4-BE49-F238E27FC236}">
                <a16:creationId xmlns:a16="http://schemas.microsoft.com/office/drawing/2014/main" id="{51CCF069-05FA-CCD7-5D8F-2C13A75FD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964" y="1663124"/>
            <a:ext cx="4791703" cy="471550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2F007D-F6FF-9445-13CC-1BF37BF4E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46" y="365125"/>
            <a:ext cx="10198100" cy="1312863"/>
          </a:xfrm>
        </p:spPr>
        <p:txBody>
          <a:bodyPr/>
          <a:lstStyle/>
          <a:p>
            <a:r>
              <a:rPr lang="en-US"/>
              <a:t>Resident focused Retrofit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17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3873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92D30-F6E1-5AD5-AE46-ADD10FBA8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00D5508-1164-6704-F0A6-F88FA18CA2BD}"/>
              </a:ext>
            </a:extLst>
          </p:cNvPr>
          <p:cNvGrpSpPr>
            <a:grpSpLocks noChangeAspect="1"/>
          </p:cNvGrpSpPr>
          <p:nvPr/>
        </p:nvGrpSpPr>
        <p:grpSpPr>
          <a:xfrm>
            <a:off x="9127259" y="5888065"/>
            <a:ext cx="2880000" cy="811632"/>
            <a:chOff x="419548" y="5354227"/>
            <a:chExt cx="4342023" cy="122365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A32E350-46F1-CC2C-873A-11EBFB4BDB96}"/>
                </a:ext>
              </a:extLst>
            </p:cNvPr>
            <p:cNvSpPr/>
            <p:nvPr/>
          </p:nvSpPr>
          <p:spPr>
            <a:xfrm>
              <a:off x="419548" y="5354227"/>
              <a:ext cx="4342023" cy="12236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 descr="A logo for a company&#10;&#10;Description automatically generated">
              <a:extLst>
                <a:ext uri="{FF2B5EF4-FFF2-40B4-BE49-F238E27FC236}">
                  <a16:creationId xmlns:a16="http://schemas.microsoft.com/office/drawing/2014/main" id="{42C64F88-1A09-3D14-FC9D-233B5FA2B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81" b="30067"/>
            <a:stretch/>
          </p:blipFill>
          <p:spPr bwMode="auto">
            <a:xfrm>
              <a:off x="1515736" y="5387680"/>
              <a:ext cx="3144819" cy="1108577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 descr="A green triangle with black background&#10;&#10;Description automatically generated">
              <a:extLst>
                <a:ext uri="{FF2B5EF4-FFF2-40B4-BE49-F238E27FC236}">
                  <a16:creationId xmlns:a16="http://schemas.microsoft.com/office/drawing/2014/main" id="{8E901EA5-6C54-EF75-F6D1-C222705A1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54" y="5547063"/>
              <a:ext cx="906070" cy="818328"/>
            </a:xfrm>
            <a:prstGeom prst="rect">
              <a:avLst/>
            </a:prstGeom>
          </p:spPr>
        </p:pic>
      </p:grpSp>
      <p:pic>
        <p:nvPicPr>
          <p:cNvPr id="2" name="Online Media 1" title="From cold to cosy | The HUG2 scheme">
            <a:hlinkClick r:id="" action="ppaction://noaction"/>
            <a:extLst>
              <a:ext uri="{FF2B5EF4-FFF2-40B4-BE49-F238E27FC236}">
                <a16:creationId xmlns:a16="http://schemas.microsoft.com/office/drawing/2014/main" id="{69D9B88B-0266-9F41-45E2-5AD4A8539A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35269" y="180456"/>
            <a:ext cx="9987907" cy="564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1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8CFD7819F2C489E6EA0AC706E6A88" ma:contentTypeVersion="20" ma:contentTypeDescription="Create a new document." ma:contentTypeScope="" ma:versionID="56240872cb389a6f827d03ceab2658cf">
  <xsd:schema xmlns:xsd="http://www.w3.org/2001/XMLSchema" xmlns:xs="http://www.w3.org/2001/XMLSchema" xmlns:p="http://schemas.microsoft.com/office/2006/metadata/properties" xmlns:ns2="5455b519-e733-40d9-a3d2-b5e05e306275" xmlns:ns3="4c8e3ff4-a035-4b3f-8da4-eae1ffa5ac47" targetNamespace="http://schemas.microsoft.com/office/2006/metadata/properties" ma:root="true" ma:fieldsID="8610c48a9971301d4f208b19a03f9d07" ns2:_="" ns3:_="">
    <xsd:import namespace="5455b519-e733-40d9-a3d2-b5e05e306275"/>
    <xsd:import namespace="4c8e3ff4-a035-4b3f-8da4-eae1ffa5ac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Note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55b519-e733-40d9-a3d2-b5e05e3062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0c2a376-f639-4cd6-b017-1e691da37d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Notes" ma:index="24" nillable="true" ma:displayName="Notes" ma:description="details about the file" ma:format="Dropdown" ma:internalName="Notes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8e3ff4-a035-4b3f-8da4-eae1ffa5ac4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d1ad259-072a-4fc6-87a3-3086c63aad64}" ma:internalName="TaxCatchAll" ma:showField="CatchAllData" ma:web="4c8e3ff4-a035-4b3f-8da4-eae1ffa5ac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5455b519-e733-40d9-a3d2-b5e05e306275" xsi:nil="true"/>
    <lcf76f155ced4ddcb4097134ff3c332f xmlns="5455b519-e733-40d9-a3d2-b5e05e306275">
      <Terms xmlns="http://schemas.microsoft.com/office/infopath/2007/PartnerControls"/>
    </lcf76f155ced4ddcb4097134ff3c332f>
    <TaxCatchAll xmlns="4c8e3ff4-a035-4b3f-8da4-eae1ffa5ac47" xsi:nil="true"/>
  </documentManagement>
</p:properties>
</file>

<file path=customXml/itemProps1.xml><?xml version="1.0" encoding="utf-8"?>
<ds:datastoreItem xmlns:ds="http://schemas.openxmlformats.org/officeDocument/2006/customXml" ds:itemID="{BFDC373B-D90F-417E-B9F8-D3DC7A8351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55b519-e733-40d9-a3d2-b5e05e306275"/>
    <ds:schemaRef ds:uri="4c8e3ff4-a035-4b3f-8da4-eae1ffa5ac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A35AF10-BACA-4708-920C-BD77C3CDA9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6C50EB-D17F-4055-A330-36AA84336834}">
  <ds:schemaRefs>
    <ds:schemaRef ds:uri="http://schemas.openxmlformats.org/package/2006/metadata/core-properties"/>
    <ds:schemaRef ds:uri="http://purl.org/dc/terms/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d3fca35b-e579-4282-96ab-e8f256cdddc2"/>
    <ds:schemaRef ds:uri="http://schemas.microsoft.com/office/2006/documentManagement/types"/>
    <ds:schemaRef ds:uri="http://schemas.microsoft.com/office/2006/metadata/properties"/>
    <ds:schemaRef ds:uri="22a73d74-a2a9-47aa-a56f-5de210a5d7e1"/>
    <ds:schemaRef ds:uri="5455b519-e733-40d9-a3d2-b5e05e306275"/>
    <ds:schemaRef ds:uri="4c8e3ff4-a035-4b3f-8da4-eae1ffa5ac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</Words>
  <Application>Microsoft Office PowerPoint</Application>
  <PresentationFormat>Widescreen</PresentationFormat>
  <Paragraphs>38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Aptos</vt:lpstr>
      <vt:lpstr>Arial</vt:lpstr>
      <vt:lpstr>Calibri</vt:lpstr>
      <vt:lpstr>Calibri Light</vt:lpstr>
      <vt:lpstr>Lato</vt:lpstr>
      <vt:lpstr>Lato Black</vt:lpstr>
      <vt:lpstr>Lato Light</vt:lpstr>
      <vt:lpstr>Office Theme</vt:lpstr>
      <vt:lpstr>Supporting Communities with Retrofit</vt:lpstr>
      <vt:lpstr>Green Doctor Energy Advice </vt:lpstr>
      <vt:lpstr>Resident focused Retrofit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Thompson</dc:creator>
  <cp:lastModifiedBy>Sophie Lock</cp:lastModifiedBy>
  <cp:revision>10</cp:revision>
  <dcterms:created xsi:type="dcterms:W3CDTF">2023-12-11T11:05:23Z</dcterms:created>
  <dcterms:modified xsi:type="dcterms:W3CDTF">2025-11-11T08:56:58Z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0x010100CEB8CFD7819F2C489E6EA0AC706E6A88</vt:lpwstr>
  </property>
  <property fmtid="{D5CDD505-2E9C-101B-9397-08002B2CF9AE}" pid="3" name="MediaServiceImageTags">
    <vt:lpwstr/>
  </property>
</Properties>
</file>